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3A5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36576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371600"/>
            <a:ext cx="103327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 i="0">
                <a:solidFill>
                  <a:srgbClr val="2A9D8F"/>
                </a:solidFill>
                <a:latin typeface="Calibri"/>
              </a:rPr>
              <a:t>BANK CHURN  ·  A BUSINESS PERSPECTIVE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42416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600" b="1" i="0">
                <a:solidFill>
                  <a:srgbClr val="FFFFFF"/>
                </a:solidFill>
                <a:latin typeface="Calibri"/>
              </a:rPr>
              <a:t>Why Are Our Customers Leaving?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383280"/>
            <a:ext cx="1033272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900" b="0" i="0">
                <a:solidFill>
                  <a:srgbClr val="D7E0EC"/>
                </a:solidFill>
                <a:latin typeface="Calibri"/>
              </a:rPr>
              <a:t>A churn &amp; retention analysis of 10,000 retail-banking customers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800600"/>
            <a:ext cx="1033272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 i="0">
                <a:solidFill>
                  <a:srgbClr val="E63946"/>
                </a:solidFill>
                <a:latin typeface="Calibri"/>
              </a:rPr>
              <a:t>20.4% churn</a:t>
            </a:r>
            <a:r>
              <a:rPr sz="1800" b="0" i="0">
                <a:solidFill>
                  <a:srgbClr val="8D99AE"/>
                </a:solidFill>
                <a:latin typeface="Calibri"/>
              </a:rPr>
              <a:t>   ·   </a:t>
            </a:r>
            <a:r>
              <a:rPr sz="1800" b="1" i="0">
                <a:solidFill>
                  <a:srgbClr val="E9C46A"/>
                </a:solidFill>
                <a:latin typeface="Calibri"/>
              </a:rPr>
              <a:t>€186M deposits at risk</a:t>
            </a:r>
            <a:r>
              <a:rPr sz="1800" b="0" i="0">
                <a:solidFill>
                  <a:srgbClr val="8D99AE"/>
                </a:solidFill>
                <a:latin typeface="Calibri"/>
              </a:rPr>
              <a:t>   ·   </a:t>
            </a:r>
            <a:r>
              <a:rPr sz="1800" b="1" i="0">
                <a:solidFill>
                  <a:srgbClr val="FFFFFF"/>
                </a:solidFill>
                <a:latin typeface="Calibri"/>
              </a:rPr>
              <a:t>2,037 customers lost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943600"/>
            <a:ext cx="103327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B6C4D6"/>
                </a:solidFill>
                <a:latin typeface="Calibri"/>
              </a:rPr>
              <a:t>Data Analyst Program, Hebrew University of Jerusalem   |   Noy Levy, David Zeff, Danielle Ab, Sagi Gutin, Shira Meriash   |   June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>
                <a:solidFill>
                  <a:srgbClr val="2A9D8F"/>
                </a:solidFill>
                <a:latin typeface="Calibri"/>
              </a:rPr>
              <a:t>DEEP DIVE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Equally Useful — What Does NOT Drive Churn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2588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 i="0">
                <a:solidFill>
                  <a:srgbClr val="2B2B2B"/>
                </a:solidFill>
                <a:latin typeface="Calibri"/>
              </a:rPr>
              <a:t>Three things the bank might expect to matter — but the data says don't: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103120"/>
            <a:ext cx="3566160" cy="31089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" y="2103120"/>
            <a:ext cx="3566160" cy="82296"/>
          </a:xfrm>
          <a:prstGeom prst="rect">
            <a:avLst/>
          </a:prstGeom>
          <a:solidFill>
            <a:srgbClr val="8D99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331720"/>
            <a:ext cx="31089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 i="0">
                <a:solidFill>
                  <a:srgbClr val="1F3A5F"/>
                </a:solidFill>
                <a:latin typeface="Calibri"/>
              </a:rPr>
              <a:t>Tenure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880360"/>
            <a:ext cx="31089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E63946"/>
                </a:solidFill>
                <a:latin typeface="Calibri"/>
              </a:rPr>
              <a:t>≈ 19–21% churn at every tenure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3611880"/>
            <a:ext cx="315468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 i="0">
                <a:solidFill>
                  <a:srgbClr val="2B2B2B"/>
                </a:solidFill>
                <a:latin typeface="Calibri"/>
              </a:rPr>
              <a:t>Loyalty length is flat — long-tenured customers leave just as often.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89120" y="2103120"/>
            <a:ext cx="3566160" cy="31089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389120" y="2103120"/>
            <a:ext cx="3566160" cy="82296"/>
          </a:xfrm>
          <a:prstGeom prst="rect">
            <a:avLst/>
          </a:prstGeom>
          <a:solidFill>
            <a:srgbClr val="8D99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17720" y="2331720"/>
            <a:ext cx="31089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 i="0">
                <a:solidFill>
                  <a:srgbClr val="1F3A5F"/>
                </a:solidFill>
                <a:latin typeface="Calibri"/>
              </a:rPr>
              <a:t>Credit score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7720" y="2880360"/>
            <a:ext cx="31089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E63946"/>
                </a:solidFill>
                <a:latin typeface="Calibri"/>
              </a:rPr>
              <a:t>22% (poor) vs 19% (good)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17720" y="3611880"/>
            <a:ext cx="315468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 i="0">
                <a:solidFill>
                  <a:srgbClr val="2B2B2B"/>
                </a:solidFill>
                <a:latin typeface="Calibri"/>
              </a:rPr>
              <a:t>Only a faint signal — not a useful targeting variable.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38159" y="2103120"/>
            <a:ext cx="3566160" cy="31089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138159" y="2103120"/>
            <a:ext cx="3566160" cy="82296"/>
          </a:xfrm>
          <a:prstGeom prst="rect">
            <a:avLst/>
          </a:prstGeom>
          <a:solidFill>
            <a:srgbClr val="8D99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366759" y="2331720"/>
            <a:ext cx="31089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 i="0">
                <a:solidFill>
                  <a:srgbClr val="1F3A5F"/>
                </a:solidFill>
                <a:latin typeface="Calibri"/>
              </a:rPr>
              <a:t>Has credit card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66759" y="2880360"/>
            <a:ext cx="31089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E63946"/>
                </a:solidFill>
                <a:latin typeface="Calibri"/>
              </a:rPr>
              <a:t>20.8% vs 20.2%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66759" y="3611880"/>
            <a:ext cx="315468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 i="0">
                <a:solidFill>
                  <a:srgbClr val="2B2B2B"/>
                </a:solidFill>
                <a:latin typeface="Calibri"/>
              </a:rPr>
              <a:t>No effect. (This is also where we caught the corrupted column.)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5440680"/>
            <a:ext cx="10881360" cy="731520"/>
          </a:xfrm>
          <a:prstGeom prst="roundRect">
            <a:avLst>
              <a:gd name="adj" fmla="val 6000"/>
            </a:avLst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40080" y="5440680"/>
            <a:ext cx="91440" cy="731520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96112" y="5550408"/>
            <a:ext cx="105156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 i="0">
                <a:solidFill>
                  <a:srgbClr val="2A9D8F"/>
                </a:solidFill>
                <a:latin typeface="Calibri"/>
              </a:rPr>
              <a:t>Focus the retention budget where it counts</a:t>
            </a:r>
          </a:p>
          <a:p>
            <a:pPr>
              <a:spcBef>
                <a:spcPts val="200"/>
              </a:spcBef>
            </a:pPr>
            <a:r>
              <a:rPr sz="1250" b="0" i="0">
                <a:solidFill>
                  <a:srgbClr val="2B2B2B"/>
                </a:solidFill>
                <a:latin typeface="Calibri"/>
              </a:rPr>
              <a:t>products, geography, age and engagement — not tenure, credit score or card ownership.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8D99AE"/>
                </a:solidFill>
                <a:latin typeface="Calibri"/>
              </a:rPr>
              <a:t>Bank Churn  ·  Data Analyst Program, Hebrew University of Jerusalem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911535" y="6510528"/>
            <a:ext cx="822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 i="0">
                <a:solidFill>
                  <a:srgbClr val="8D99AE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>
                <a:solidFill>
                  <a:srgbClr val="2A9D8F"/>
                </a:solidFill>
                <a:latin typeface="Calibri"/>
              </a:rPr>
              <a:t>FROM INSIGHT TO ACTION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Recommendations</a:t>
            </a:r>
          </a:p>
        </p:txBody>
      </p:sp>
      <p:sp>
        <p:nvSpPr>
          <p:cNvPr id="6" name="Oval 5"/>
          <p:cNvSpPr/>
          <p:nvPr/>
        </p:nvSpPr>
        <p:spPr>
          <a:xfrm>
            <a:off x="640080" y="1417320"/>
            <a:ext cx="566928" cy="566928"/>
          </a:xfrm>
          <a:prstGeom prst="ellipse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371600"/>
            <a:ext cx="10058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50" b="1" i="0">
                <a:solidFill>
                  <a:srgbClr val="1F3A5F"/>
                </a:solidFill>
                <a:latin typeface="Calibri"/>
              </a:rPr>
              <a:t>Launch a Germany retention task force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17320" y="1783080"/>
            <a:ext cx="101498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2B2B2B"/>
                </a:solidFill>
                <a:latin typeface="Calibri"/>
              </a:rPr>
              <a:t>32% churn + high balances → review pricing, product fit and local service. Biggest single opportunity.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2386584"/>
            <a:ext cx="566928" cy="566928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40864"/>
            <a:ext cx="10058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50" b="1" i="0">
                <a:solidFill>
                  <a:srgbClr val="1F3A5F"/>
                </a:solidFill>
                <a:latin typeface="Calibri"/>
              </a:rPr>
              <a:t>Fix the multi-product problem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2752344"/>
            <a:ext cx="101498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2B2B2B"/>
                </a:solidFill>
                <a:latin typeface="Calibri"/>
              </a:rPr>
              <a:t>Audit why 3–4-product customers leave (fees? mis-selling?) before any further cross-sell to them.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55848"/>
            <a:ext cx="566928" cy="566928"/>
          </a:xfrm>
          <a:prstGeom prst="ellipse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3310128"/>
            <a:ext cx="10058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50" b="1" i="0">
                <a:solidFill>
                  <a:srgbClr val="1F3A5F"/>
                </a:solidFill>
                <a:latin typeface="Calibri"/>
              </a:rPr>
              <a:t>Move single-product customers to two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7320" y="3721608"/>
            <a:ext cx="101498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2B2B2B"/>
                </a:solidFill>
                <a:latin typeface="Calibri"/>
              </a:rPr>
              <a:t>Targeted, value-led second product — 2 products is the 7.6%-churn sweet spot. Largest reachable group.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4325112"/>
            <a:ext cx="566928" cy="566928"/>
          </a:xfrm>
          <a:prstGeom prst="ellipse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279392"/>
            <a:ext cx="10058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50" b="1" i="0">
                <a:solidFill>
                  <a:srgbClr val="1F3A5F"/>
                </a:solidFill>
                <a:latin typeface="Calibri"/>
              </a:rPr>
              <a:t>Re-activate the inactive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17320" y="4690872"/>
            <a:ext cx="101498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2B2B2B"/>
                </a:solidFill>
                <a:latin typeface="Calibri"/>
              </a:rPr>
              <a:t>Engagement campaign for the 2,521 inactive single-product customers churning at 37%.</a:t>
            </a:r>
          </a:p>
        </p:txBody>
      </p:sp>
      <p:sp>
        <p:nvSpPr>
          <p:cNvPr id="18" name="Oval 17"/>
          <p:cNvSpPr/>
          <p:nvPr/>
        </p:nvSpPr>
        <p:spPr>
          <a:xfrm>
            <a:off x="640080" y="5294376"/>
            <a:ext cx="566928" cy="566928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17320" y="5248656"/>
            <a:ext cx="10058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50" b="1" i="0">
                <a:solidFill>
                  <a:srgbClr val="1F3A5F"/>
                </a:solidFill>
                <a:latin typeface="Calibri"/>
              </a:rPr>
              <a:t>Protect the 45–60 segment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17320" y="5660136"/>
            <a:ext cx="101498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2B2B2B"/>
                </a:solidFill>
                <a:latin typeface="Calibri"/>
              </a:rPr>
              <a:t>Proactive relationship outreach for older, higher-churn, higher-balance customers (and women).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8D99AE"/>
                </a:solidFill>
                <a:latin typeface="Calibri"/>
              </a:rPr>
              <a:t>Bank Churn  ·  Data Analyst Program, Hebrew University of Jerusalem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11535" y="6510528"/>
            <a:ext cx="822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 i="0">
                <a:solidFill>
                  <a:srgbClr val="8D99AE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3A5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822960"/>
            <a:ext cx="10058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 i="0">
                <a:solidFill>
                  <a:srgbClr val="2A9D8F"/>
                </a:solidFill>
                <a:latin typeface="Calibri"/>
              </a:rPr>
              <a:t>CONCLUSION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280160"/>
            <a:ext cx="10424160" cy="1554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Calibri"/>
              </a:rPr>
              <a:t>1 in 5 customers leave — but the churn is concentrated and addressable.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108960"/>
            <a:ext cx="10332720" cy="2194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sz="1700" b="1" i="0">
                <a:solidFill>
                  <a:srgbClr val="2A9D8F"/>
                </a:solidFill>
                <a:latin typeface="Calibri"/>
              </a:rPr>
              <a:t>▸  </a:t>
            </a:r>
            <a:r>
              <a:rPr sz="1700" b="0" i="0">
                <a:solidFill>
                  <a:srgbClr val="E3EAF2"/>
                </a:solidFill>
                <a:latin typeface="Calibri"/>
              </a:rPr>
              <a:t>Churn is driven by product fit, geography, age and engagement — not by tenure or credit history.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sz="1700" b="1" i="0">
                <a:solidFill>
                  <a:srgbClr val="2A9D8F"/>
                </a:solidFill>
                <a:latin typeface="Calibri"/>
              </a:rPr>
              <a:t>▸  </a:t>
            </a:r>
            <a:r>
              <a:rPr sz="1700" b="0" i="0">
                <a:solidFill>
                  <a:srgbClr val="E3EAF2"/>
                </a:solidFill>
                <a:latin typeface="Calibri"/>
              </a:rPr>
              <a:t>Germany, multi-product and inactive single-product customers are the clear priority segments.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sz="1700" b="1" i="0">
                <a:solidFill>
                  <a:srgbClr val="2A9D8F"/>
                </a:solidFill>
                <a:latin typeface="Calibri"/>
              </a:rPr>
              <a:t>▸  </a:t>
            </a:r>
            <a:r>
              <a:rPr sz="1700" b="0" i="0">
                <a:solidFill>
                  <a:srgbClr val="E3EAF2"/>
                </a:solidFill>
                <a:latin typeface="Calibri"/>
              </a:rPr>
              <a:t>Cutting churn from 20.4% to 15% would retain ~537 more customers each cycle and protect tens of €M in deposits.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5715000"/>
            <a:ext cx="5120640" cy="384048"/>
          </a:xfrm>
          <a:prstGeom prst="roundRect">
            <a:avLst>
              <a:gd name="adj" fmla="val 6000"/>
            </a:avLst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5742432"/>
            <a:ext cx="5120640" cy="32918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Target: churn ≤ 15%  ·  retention ≥ 85%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3A5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2743200"/>
            <a:ext cx="12191695" cy="45720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0" y="1828800"/>
            <a:ext cx="12191695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 i="0">
                <a:solidFill>
                  <a:srgbClr val="FFFFFF"/>
                </a:solidFill>
                <a:latin typeface="Calibri"/>
              </a:rPr>
              <a:t>Questions?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017520"/>
            <a:ext cx="1219169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D7E0EC"/>
                </a:solidFill>
                <a:latin typeface="Calibri"/>
              </a:rPr>
              <a:t>Thank you  ·  Bank Churn — A Business Perspective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3657600"/>
            <a:ext cx="1219169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8D99AE"/>
                </a:solidFill>
                <a:latin typeface="Calibri"/>
              </a:rPr>
              <a:t>Noy Levy, David Zeff, Danielle Ab, Sagi Gutin, Shira Meriash   ·   Data Analyst Program, Hebrew University of Jerusalem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>
                <a:solidFill>
                  <a:srgbClr val="2A9D8F"/>
                </a:solidFill>
                <a:latin typeface="Calibri"/>
              </a:rPr>
              <a:t>PROJECT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Team &amp; Mentor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737360"/>
            <a:ext cx="2468880" cy="566928"/>
          </a:xfrm>
          <a:prstGeom prst="roundRect">
            <a:avLst>
              <a:gd name="adj" fmla="val 6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773936"/>
            <a:ext cx="24688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Presenters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1773936"/>
            <a:ext cx="76809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i="0">
                <a:solidFill>
                  <a:srgbClr val="2B2B2B"/>
                </a:solidFill>
                <a:latin typeface="Calibri"/>
              </a:rPr>
              <a:t>Noy Levy, David Zeff, Danielle Ab, Sagi Gutin, Shira Meriash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2487168"/>
            <a:ext cx="2468880" cy="566928"/>
          </a:xfrm>
          <a:prstGeom prst="roundRect">
            <a:avLst>
              <a:gd name="adj" fmla="val 6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523744"/>
            <a:ext cx="24688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Mentor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66160" y="2523744"/>
            <a:ext cx="76809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i="0">
                <a:solidFill>
                  <a:srgbClr val="2B2B2B"/>
                </a:solidFill>
                <a:latin typeface="Calibri"/>
              </a:rPr>
              <a:t>Tal Mizrachi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3236975"/>
            <a:ext cx="2468880" cy="566928"/>
          </a:xfrm>
          <a:prstGeom prst="roundRect">
            <a:avLst>
              <a:gd name="adj" fmla="val 6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73551"/>
            <a:ext cx="24688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Dataset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66160" y="3273551"/>
            <a:ext cx="76809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i="0">
                <a:solidFill>
                  <a:srgbClr val="2B2B2B"/>
                </a:solidFill>
                <a:latin typeface="Calibri"/>
              </a:rPr>
              <a:t>Bank Churn — 10,000 retail-banking customers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" y="3986783"/>
            <a:ext cx="2468880" cy="566928"/>
          </a:xfrm>
          <a:prstGeom prst="roundRect">
            <a:avLst>
              <a:gd name="adj" fmla="val 6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60" y="4023359"/>
            <a:ext cx="24688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Tools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66160" y="4023359"/>
            <a:ext cx="76809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i="0">
                <a:solidFill>
                  <a:srgbClr val="2B2B2B"/>
                </a:solidFill>
                <a:latin typeface="Calibri"/>
              </a:rPr>
              <a:t>Python (pandas) · cleaning &amp; analysis  |  Plotly · interactive dashboard  |  PowerPoint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8D99AE"/>
                </a:solidFill>
                <a:latin typeface="Calibri"/>
              </a:rPr>
              <a:t>Bank Churn  ·  Data Analyst Program, Hebrew University of Jerusalem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11535" y="6510528"/>
            <a:ext cx="822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 i="0">
                <a:solidFill>
                  <a:srgbClr val="8D99AE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>
                <a:solidFill>
                  <a:srgbClr val="2A9D8F"/>
                </a:solidFill>
                <a:latin typeface="Calibri"/>
              </a:rPr>
              <a:t>INTRODUCTION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The Domain — Retail Banking Churn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6766560" cy="457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8000"/>
              </a:lnSpc>
              <a:spcAft>
                <a:spcPts val="1400"/>
              </a:spcAft>
            </a:pPr>
            <a:r>
              <a:rPr sz="1600" b="1" i="0">
                <a:solidFill>
                  <a:srgbClr val="2A9D8F"/>
                </a:solidFill>
                <a:latin typeface="Calibri"/>
              </a:rPr>
              <a:t>▸ </a:t>
            </a:r>
            <a:r>
              <a:rPr sz="1600" b="1" i="0">
                <a:solidFill>
                  <a:srgbClr val="1F3A5F"/>
                </a:solidFill>
                <a:latin typeface="Calibri"/>
              </a:rPr>
              <a:t>Churn</a:t>
            </a:r>
            <a:r>
              <a:rPr sz="1600" b="0" i="0">
                <a:solidFill>
                  <a:srgbClr val="2B2B2B"/>
                </a:solidFill>
                <a:latin typeface="Calibri"/>
              </a:rPr>
              <a:t> = a customer leaves the bank (closes their relationship). Our flag: Exited = 1.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600" b="1" i="0">
                <a:solidFill>
                  <a:srgbClr val="2A9D8F"/>
                </a:solidFill>
                <a:latin typeface="Calibri"/>
              </a:rPr>
              <a:t>▸ </a:t>
            </a:r>
            <a:r>
              <a:rPr sz="1600" b="1" i="0">
                <a:solidFill>
                  <a:srgbClr val="1F3A5F"/>
                </a:solidFill>
                <a:latin typeface="Calibri"/>
              </a:rPr>
              <a:t>Why it matters: </a:t>
            </a:r>
            <a:r>
              <a:rPr sz="1600" b="0" i="0">
                <a:solidFill>
                  <a:srgbClr val="2B2B2B"/>
                </a:solidFill>
                <a:latin typeface="Calibri"/>
              </a:rPr>
              <a:t>acquiring a new customer costs far more than keeping one — and a churned customer takes their deposits and fee income with them.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600" b="1" i="0">
                <a:solidFill>
                  <a:srgbClr val="2A9D8F"/>
                </a:solidFill>
                <a:latin typeface="Calibri"/>
              </a:rPr>
              <a:t>▸ </a:t>
            </a:r>
            <a:r>
              <a:rPr sz="1600" b="1" i="0">
                <a:solidFill>
                  <a:srgbClr val="1F3A5F"/>
                </a:solidFill>
                <a:latin typeface="Calibri"/>
              </a:rPr>
              <a:t>The base: </a:t>
            </a:r>
            <a:r>
              <a:rPr sz="1600" b="0" i="0">
                <a:solidFill>
                  <a:srgbClr val="2B2B2B"/>
                </a:solidFill>
                <a:latin typeface="Calibri"/>
              </a:rPr>
              <a:t>10,000 customers across France, Germany and Spain, with demographics, account balances, products held and activity.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600" b="1" i="0">
                <a:solidFill>
                  <a:srgbClr val="2A9D8F"/>
                </a:solidFill>
                <a:latin typeface="Calibri"/>
              </a:rPr>
              <a:t>▸ </a:t>
            </a:r>
            <a:r>
              <a:rPr sz="1600" b="1" i="0">
                <a:solidFill>
                  <a:srgbClr val="1F3A5F"/>
                </a:solidFill>
                <a:latin typeface="Calibri"/>
              </a:rPr>
              <a:t>Our questions: </a:t>
            </a:r>
            <a:r>
              <a:rPr sz="1600" b="0" i="0">
                <a:solidFill>
                  <a:srgbClr val="2B2B2B"/>
                </a:solidFill>
                <a:latin typeface="Calibri"/>
              </a:rPr>
              <a:t>How many leave? WHO leaves, and WHY? And WHERE should the bank intervene first?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0" y="1554480"/>
            <a:ext cx="3840480" cy="42062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01_overall_donu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120" y="1704975"/>
            <a:ext cx="3749039" cy="39052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292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8D99AE"/>
                </a:solidFill>
                <a:latin typeface="Calibri"/>
              </a:rPr>
              <a:t>Bank Churn  ·  Data Analyst Program, Hebrew University of Jerusalem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11535" y="6510528"/>
            <a:ext cx="822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 i="0">
                <a:solidFill>
                  <a:srgbClr val="8D99AE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>
                <a:solidFill>
                  <a:srgbClr val="2A9D8F"/>
                </a:solidFill>
                <a:latin typeface="Calibri"/>
              </a:rPr>
              <a:t>WHAT WE MEASURE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KPIs &amp; Success Metrics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225296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>
                <a:solidFill>
                  <a:srgbClr val="2A9D8F"/>
                </a:solidFill>
                <a:latin typeface="Calibri"/>
              </a:rPr>
              <a:t>SUCCESS METRICS — CURRENT vs TARGET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1481328"/>
            <a:ext cx="2615184" cy="1371600"/>
          </a:xfrm>
          <a:prstGeom prst="roundRect">
            <a:avLst>
              <a:gd name="adj" fmla="val 6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6928" y="1481328"/>
            <a:ext cx="2615184" cy="82296"/>
          </a:xfrm>
          <a:prstGeom prst="rect">
            <a:avLst/>
          </a:prstGeom>
          <a:solidFill>
            <a:srgbClr val="E63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1682496"/>
            <a:ext cx="2395728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Calibri"/>
              </a:rPr>
              <a:t>20.4%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2194560"/>
            <a:ext cx="2432303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1" i="0">
                <a:solidFill>
                  <a:srgbClr val="FFFFFF"/>
                </a:solidFill>
                <a:latin typeface="Calibri"/>
              </a:rPr>
              <a:t>CHURN RATE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" y="2450592"/>
            <a:ext cx="2432303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0" i="0">
                <a:solidFill>
                  <a:srgbClr val="CFDAE8"/>
                </a:solidFill>
                <a:latin typeface="Calibri"/>
              </a:rPr>
              <a:t>target ≤ 15%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83280" y="1481328"/>
            <a:ext cx="261518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383280" y="1481328"/>
            <a:ext cx="2615184" cy="82296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493008" y="1682496"/>
            <a:ext cx="2395728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600" b="1" i="0">
                <a:solidFill>
                  <a:srgbClr val="2A9D8F"/>
                </a:solidFill>
                <a:latin typeface="Calibri"/>
              </a:rPr>
              <a:t>79.6%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2194560"/>
            <a:ext cx="2432303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1" i="0">
                <a:solidFill>
                  <a:srgbClr val="1F3A5F"/>
                </a:solidFill>
                <a:latin typeface="Calibri"/>
              </a:rPr>
              <a:t>RETENTION RATE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74720" y="2450592"/>
            <a:ext cx="2432303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0" i="0">
                <a:solidFill>
                  <a:srgbClr val="8D99AE"/>
                </a:solidFill>
                <a:latin typeface="Calibri"/>
              </a:rPr>
              <a:t>target ≥ 85%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99632" y="1481328"/>
            <a:ext cx="261518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199632" y="1481328"/>
            <a:ext cx="2615184" cy="82296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09360" y="1682496"/>
            <a:ext cx="2395728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600" b="1" i="0">
                <a:solidFill>
                  <a:srgbClr val="1F3A5F"/>
                </a:solidFill>
                <a:latin typeface="Calibri"/>
              </a:rPr>
              <a:t>52%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91072" y="2194560"/>
            <a:ext cx="2432303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1" i="0">
                <a:solidFill>
                  <a:srgbClr val="1F3A5F"/>
                </a:solidFill>
                <a:latin typeface="Calibri"/>
              </a:rPr>
              <a:t>ACTIVE MEMBERS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91072" y="2450592"/>
            <a:ext cx="2432303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0" i="0">
                <a:solidFill>
                  <a:srgbClr val="8D99AE"/>
                </a:solidFill>
                <a:latin typeface="Calibri"/>
              </a:rPr>
              <a:t>target ≥ 60%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015984" y="1481328"/>
            <a:ext cx="261518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015984" y="1481328"/>
            <a:ext cx="2615184" cy="82296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125711" y="1682496"/>
            <a:ext cx="2395728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600" b="1" i="0">
                <a:solidFill>
                  <a:srgbClr val="1F3A5F"/>
                </a:solidFill>
                <a:latin typeface="Calibri"/>
              </a:rPr>
              <a:t>49%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07424" y="2194560"/>
            <a:ext cx="2432303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1" i="0">
                <a:solidFill>
                  <a:srgbClr val="1F3A5F"/>
                </a:solidFill>
                <a:latin typeface="Calibri"/>
              </a:rPr>
              <a:t>CROSS-SELL (2+ PRODUCTS)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07424" y="2450592"/>
            <a:ext cx="2432303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0" i="0">
                <a:solidFill>
                  <a:srgbClr val="8D99AE"/>
                </a:solidFill>
                <a:latin typeface="Calibri"/>
              </a:rPr>
              <a:t>target ≥ 60%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6928" y="3090672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>
                <a:solidFill>
                  <a:srgbClr val="2A9D8F"/>
                </a:solidFill>
                <a:latin typeface="Calibri"/>
              </a:rPr>
              <a:t>DEPOSITS, VALUE &amp; REVENUE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66928" y="3346704"/>
            <a:ext cx="261518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566928" y="3346704"/>
            <a:ext cx="2615184" cy="82296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76656" y="3547872"/>
            <a:ext cx="2395728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600" b="1" i="0">
                <a:solidFill>
                  <a:srgbClr val="1F3A5F"/>
                </a:solidFill>
                <a:latin typeface="Calibri"/>
              </a:rPr>
              <a:t>€765M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8368" y="4059936"/>
            <a:ext cx="2432303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1" i="0">
                <a:solidFill>
                  <a:srgbClr val="1F3A5F"/>
                </a:solidFill>
                <a:latin typeface="Calibri"/>
              </a:rPr>
              <a:t>DEPOSITS UNDER MGMT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8368" y="4315968"/>
            <a:ext cx="2432303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0" i="0">
                <a:solidFill>
                  <a:srgbClr val="8D99AE"/>
                </a:solidFill>
                <a:latin typeface="Calibri"/>
              </a:rPr>
              <a:t>total deposit book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383280" y="3346704"/>
            <a:ext cx="261518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3383280" y="3346704"/>
            <a:ext cx="2615184" cy="82296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493008" y="3547872"/>
            <a:ext cx="2395728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600" b="1" i="0">
                <a:solidFill>
                  <a:srgbClr val="1F3A5F"/>
                </a:solidFill>
                <a:latin typeface="Calibri"/>
              </a:rPr>
              <a:t>€76K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474720" y="4059936"/>
            <a:ext cx="2432303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1" i="0">
                <a:solidFill>
                  <a:srgbClr val="1F3A5F"/>
                </a:solidFill>
                <a:latin typeface="Calibri"/>
              </a:rPr>
              <a:t>AVG BALANCE / CUSTOMER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474720" y="4315968"/>
            <a:ext cx="2432303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0" i="0">
                <a:solidFill>
                  <a:srgbClr val="8D99AE"/>
                </a:solidFill>
                <a:latin typeface="Calibri"/>
              </a:rPr>
              <a:t>per customer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199632" y="3346704"/>
            <a:ext cx="261518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6199632" y="3346704"/>
            <a:ext cx="2615184" cy="82296"/>
          </a:xfrm>
          <a:prstGeom prst="rect">
            <a:avLst/>
          </a:prstGeom>
          <a:solidFill>
            <a:srgbClr val="E63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309360" y="3547872"/>
            <a:ext cx="2395728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600" b="1" i="0">
                <a:solidFill>
                  <a:srgbClr val="E63946"/>
                </a:solidFill>
                <a:latin typeface="Calibri"/>
              </a:rPr>
              <a:t>€186M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291072" y="4059936"/>
            <a:ext cx="2432303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1" i="0">
                <a:solidFill>
                  <a:srgbClr val="1F3A5F"/>
                </a:solidFill>
                <a:latin typeface="Calibri"/>
              </a:rPr>
              <a:t>DEPOSITS AT RISK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291072" y="4315968"/>
            <a:ext cx="2432303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0" i="0">
                <a:solidFill>
                  <a:srgbClr val="8D99AE"/>
                </a:solidFill>
                <a:latin typeface="Calibri"/>
              </a:rPr>
              <a:t>24% of the book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9015984" y="3346704"/>
            <a:ext cx="2615184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9015984" y="3346704"/>
            <a:ext cx="2615184" cy="82296"/>
          </a:xfrm>
          <a:prstGeom prst="rect">
            <a:avLst/>
          </a:prstGeom>
          <a:solidFill>
            <a:srgbClr val="E63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9125711" y="3547872"/>
            <a:ext cx="2395728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600" b="1" i="0">
                <a:solidFill>
                  <a:srgbClr val="E63946"/>
                </a:solidFill>
                <a:latin typeface="Calibri"/>
              </a:rPr>
              <a:t>≈€4.6M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107424" y="4059936"/>
            <a:ext cx="2432303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1" i="0">
                <a:solidFill>
                  <a:srgbClr val="1F3A5F"/>
                </a:solidFill>
                <a:latin typeface="Calibri"/>
              </a:rPr>
              <a:t>REVENUE AT RISK / YR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107424" y="4315968"/>
            <a:ext cx="2432303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0" i="0">
                <a:solidFill>
                  <a:srgbClr val="8D99AE"/>
                </a:solidFill>
                <a:latin typeface="Calibri"/>
              </a:rPr>
              <a:t>~2.5% NIM (illustrative)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66928" y="5029200"/>
            <a:ext cx="11064240" cy="1143000"/>
          </a:xfrm>
          <a:prstGeom prst="roundRect">
            <a:avLst>
              <a:gd name="adj" fmla="val 6000"/>
            </a:avLst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22960" y="5120640"/>
            <a:ext cx="10515600" cy="98755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 i="0">
                <a:solidFill>
                  <a:srgbClr val="1F3A5F"/>
                </a:solidFill>
                <a:latin typeface="Calibri"/>
              </a:rPr>
              <a:t>Why these:  </a:t>
            </a:r>
            <a:r>
              <a:rPr sz="1350" b="0" i="0">
                <a:solidFill>
                  <a:srgbClr val="2B2B2B"/>
                </a:solidFill>
                <a:latin typeface="Calibri"/>
              </a:rPr>
              <a:t>churn is the north-star; balance- and revenue-at-risk put it in euros; engagement and cross-sell are the levers we can pull. Success = churn ≤ 15% and retention ≥ 85% within a year.</a:t>
            </a:r>
          </a:p>
          <a:p>
            <a:pPr>
              <a:spcBef>
                <a:spcPts val="400"/>
              </a:spcBef>
            </a:pPr>
            <a:r>
              <a:rPr sz="1100" b="0" i="1">
                <a:solidFill>
                  <a:srgbClr val="8D99AE"/>
                </a:solidFill>
                <a:latin typeface="Calibri"/>
              </a:rPr>
              <a:t>Revenue figures assume a 2.5% net-interest margin on deposits — illustrative, as the dataset has no revenue field.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0292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8D99AE"/>
                </a:solidFill>
                <a:latin typeface="Calibri"/>
              </a:rPr>
              <a:t>Bank Churn  ·  Data Analyst Program, Hebrew University of Jerusalem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911535" y="6510528"/>
            <a:ext cx="822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 i="0">
                <a:solidFill>
                  <a:srgbClr val="8D99AE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>
                <a:solidFill>
                  <a:srgbClr val="2A9D8F"/>
                </a:solidFill>
                <a:latin typeface="Calibri"/>
              </a:rPr>
              <a:t>FROM MESSY TO TRUSTED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Data Preparation &amp; Assumptions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6583680" cy="457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8000"/>
              </a:lnSpc>
              <a:spcAft>
                <a:spcPts val="1100"/>
              </a:spcAft>
            </a:pPr>
            <a:r>
              <a:rPr sz="1450" b="1" i="0">
                <a:solidFill>
                  <a:srgbClr val="2A9D8F"/>
                </a:solidFill>
                <a:latin typeface="Calibri"/>
              </a:rPr>
              <a:t>▸ </a:t>
            </a:r>
            <a:r>
              <a:rPr sz="1450" b="1" i="0">
                <a:solidFill>
                  <a:srgbClr val="1F3A5F"/>
                </a:solidFill>
                <a:latin typeface="Calibri"/>
              </a:rPr>
              <a:t>Source: </a:t>
            </a:r>
            <a:r>
              <a:rPr sz="1450" b="0" i="0">
                <a:solidFill>
                  <a:srgbClr val="2B2B2B"/>
                </a:solidFill>
                <a:latin typeface="Calibri"/>
              </a:rPr>
              <a:t>one Excel workbook, two sheets (Customer_Info + Account_Info), joined on CustomerId.</a:t>
            </a:r>
          </a:p>
          <a:p>
            <a:pPr>
              <a:lnSpc>
                <a:spcPct val="108000"/>
              </a:lnSpc>
              <a:spcAft>
                <a:spcPts val="1100"/>
              </a:spcAft>
            </a:pPr>
            <a:r>
              <a:rPr sz="1450" b="1" i="0">
                <a:solidFill>
                  <a:srgbClr val="2A9D8F"/>
                </a:solidFill>
                <a:latin typeface="Calibri"/>
              </a:rPr>
              <a:t>▸ </a:t>
            </a:r>
            <a:r>
              <a:rPr sz="1450" b="1" i="0">
                <a:solidFill>
                  <a:srgbClr val="1F3A5F"/>
                </a:solidFill>
                <a:latin typeface="Calibri"/>
              </a:rPr>
              <a:t>Standardised geography </a:t>
            </a:r>
            <a:r>
              <a:rPr sz="1450" b="0" i="0">
                <a:solidFill>
                  <a:srgbClr val="2B2B2B"/>
                </a:solidFill>
                <a:latin typeface="Calibri"/>
              </a:rPr>
              <a:t>— France was split across 'France/French/FRA' → unified.</a:t>
            </a:r>
          </a:p>
          <a:p>
            <a:pPr>
              <a:lnSpc>
                <a:spcPct val="108000"/>
              </a:lnSpc>
              <a:spcAft>
                <a:spcPts val="1100"/>
              </a:spcAft>
            </a:pPr>
            <a:r>
              <a:rPr sz="1450" b="1" i="0">
                <a:solidFill>
                  <a:srgbClr val="2A9D8F"/>
                </a:solidFill>
                <a:latin typeface="Calibri"/>
              </a:rPr>
              <a:t>▸ </a:t>
            </a:r>
            <a:r>
              <a:rPr sz="1450" b="1" i="0">
                <a:solidFill>
                  <a:srgbClr val="1F3A5F"/>
                </a:solidFill>
                <a:latin typeface="Calibri"/>
              </a:rPr>
              <a:t>Fixed types </a:t>
            </a:r>
            <a:r>
              <a:rPr sz="1450" b="0" i="0">
                <a:solidFill>
                  <a:srgbClr val="2B2B2B"/>
                </a:solidFill>
                <a:latin typeface="Calibri"/>
              </a:rPr>
              <a:t>— stripped '€' from Balance &amp; EstimatedSalary (text→number); Yes/No → 1/0.</a:t>
            </a:r>
          </a:p>
          <a:p>
            <a:pPr>
              <a:lnSpc>
                <a:spcPct val="108000"/>
              </a:lnSpc>
              <a:spcAft>
                <a:spcPts val="1100"/>
              </a:spcAft>
            </a:pPr>
            <a:r>
              <a:rPr sz="1450" b="1" i="0">
                <a:solidFill>
                  <a:srgbClr val="2A9D8F"/>
                </a:solidFill>
                <a:latin typeface="Calibri"/>
              </a:rPr>
              <a:t>▸ </a:t>
            </a:r>
            <a:r>
              <a:rPr sz="1450" b="1" i="0">
                <a:solidFill>
                  <a:srgbClr val="1F3A5F"/>
                </a:solidFill>
                <a:latin typeface="Calibri"/>
              </a:rPr>
              <a:t>Removed duplicates</a:t>
            </a:r>
            <a:r>
              <a:rPr sz="1450" b="0" i="0">
                <a:solidFill>
                  <a:srgbClr val="2B2B2B"/>
                </a:solidFill>
                <a:latin typeface="Calibri"/>
              </a:rPr>
              <a:t>, imputed 3 missing ages (median), reconciled a duplicated Tenure column.</a:t>
            </a:r>
          </a:p>
          <a:p>
            <a:pPr>
              <a:lnSpc>
                <a:spcPct val="108000"/>
              </a:lnSpc>
              <a:spcAft>
                <a:spcPts val="1100"/>
              </a:spcAft>
            </a:pPr>
            <a:r>
              <a:rPr sz="1450" b="1" i="0">
                <a:solidFill>
                  <a:srgbClr val="2A9D8F"/>
                </a:solidFill>
                <a:latin typeface="Calibri"/>
              </a:rPr>
              <a:t>▸ </a:t>
            </a:r>
            <a:r>
              <a:rPr sz="1450" b="1" i="0">
                <a:solidFill>
                  <a:srgbClr val="1F3A5F"/>
                </a:solidFill>
                <a:latin typeface="Calibri"/>
              </a:rPr>
              <a:t>Filters/assumptions: </a:t>
            </a:r>
            <a:r>
              <a:rPr sz="1450" b="0" i="0">
                <a:solidFill>
                  <a:srgbClr val="2B2B2B"/>
                </a:solidFill>
                <a:latin typeface="Calibri"/>
              </a:rPr>
              <a:t>snapshot data (no time dimension); full customer base analysed, no sampling.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406640" y="1463040"/>
            <a:ext cx="4206240" cy="1417320"/>
          </a:xfrm>
          <a:prstGeom prst="roundRect">
            <a:avLst>
              <a:gd name="adj" fmla="val 6000"/>
            </a:avLst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7406640" y="1463040"/>
            <a:ext cx="91440" cy="1417320"/>
          </a:xfrm>
          <a:prstGeom prst="rect">
            <a:avLst/>
          </a:prstGeom>
          <a:solidFill>
            <a:srgbClr val="E63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662671" y="1572768"/>
            <a:ext cx="3840479" cy="12344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 i="0">
                <a:solidFill>
                  <a:srgbClr val="E63946"/>
                </a:solidFill>
                <a:latin typeface="Calibri"/>
              </a:rPr>
              <a:t>Data-quality catch</a:t>
            </a:r>
          </a:p>
          <a:p>
            <a:pPr>
              <a:spcBef>
                <a:spcPts val="200"/>
              </a:spcBef>
            </a:pPr>
            <a:r>
              <a:rPr sz="1250" b="0" i="0">
                <a:solidFill>
                  <a:srgbClr val="2B2B2B"/>
                </a:solidFill>
                <a:latin typeface="Calibri"/>
              </a:rPr>
              <a:t>'HasCrCard' was identical to 'IsActiveMember' for every row — a corrupted column. Detected and restored to authentic values.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06640" y="3108960"/>
            <a:ext cx="4206240" cy="2651760"/>
          </a:xfrm>
          <a:prstGeom prst="roundRect">
            <a:avLst>
              <a:gd name="adj" fmla="val 6000"/>
            </a:avLst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35240" y="3246120"/>
            <a:ext cx="3840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 i="0">
                <a:solidFill>
                  <a:srgbClr val="1F3A5F"/>
                </a:solidFill>
                <a:latin typeface="Calibri"/>
              </a:rPr>
              <a:t>Validation vs. published reference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35240" y="3703320"/>
            <a:ext cx="23774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2B2B2B"/>
                </a:solidFill>
                <a:latin typeface="Calibri"/>
              </a:rPr>
              <a:t>Rows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84080" y="3703320"/>
            <a:ext cx="17373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300" b="1" i="0">
                <a:solidFill>
                  <a:srgbClr val="2A9D8F"/>
                </a:solidFill>
                <a:latin typeface="Calibri"/>
              </a:rPr>
              <a:t>10,000 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35240" y="4105656"/>
            <a:ext cx="23774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2B2B2B"/>
                </a:solidFill>
                <a:latin typeface="Calibri"/>
              </a:rPr>
              <a:t>Missing values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84080" y="4105656"/>
            <a:ext cx="17373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300" b="1" i="0">
                <a:solidFill>
                  <a:srgbClr val="2A9D8F"/>
                </a:solidFill>
                <a:latin typeface="Calibri"/>
              </a:rPr>
              <a:t>0 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35240" y="4507992"/>
            <a:ext cx="23774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2B2B2B"/>
                </a:solidFill>
                <a:latin typeface="Calibri"/>
              </a:rPr>
              <a:t>Churn rate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784080" y="4507992"/>
            <a:ext cx="17373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300" b="1" i="0">
                <a:solidFill>
                  <a:srgbClr val="2A9D8F"/>
                </a:solidFill>
                <a:latin typeface="Calibri"/>
              </a:rPr>
              <a:t>20.37% 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35240" y="4910328"/>
            <a:ext cx="23774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2B2B2B"/>
                </a:solidFill>
                <a:latin typeface="Calibri"/>
              </a:rPr>
              <a:t>Geography mix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784080" y="4910328"/>
            <a:ext cx="17373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300" b="1" i="0">
                <a:solidFill>
                  <a:srgbClr val="2A9D8F"/>
                </a:solidFill>
                <a:latin typeface="Calibri"/>
              </a:rPr>
              <a:t>match ✓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35240" y="5312664"/>
            <a:ext cx="23774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2B2B2B"/>
                </a:solidFill>
                <a:latin typeface="Calibri"/>
              </a:rPr>
              <a:t>Total balance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784080" y="5312664"/>
            <a:ext cx="17373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300" b="1" i="0">
                <a:solidFill>
                  <a:srgbClr val="2A9D8F"/>
                </a:solidFill>
                <a:latin typeface="Calibri"/>
              </a:rPr>
              <a:t>€0.77bn ✓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8D99AE"/>
                </a:solidFill>
                <a:latin typeface="Calibri"/>
              </a:rPr>
              <a:t>Bank Churn  ·  Data Analyst Program, Hebrew University of Jerusalem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911535" y="6510528"/>
            <a:ext cx="822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 i="0">
                <a:solidFill>
                  <a:srgbClr val="8D99AE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>
                <a:solidFill>
                  <a:srgbClr val="2A9D8F"/>
                </a:solidFill>
                <a:latin typeface="Calibri"/>
              </a:rPr>
              <a:t>BI TOOL: PLOTLY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The Dashboard — One Page, Six Lenses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325880"/>
            <a:ext cx="11292840" cy="48920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dashboard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929" y="1417320"/>
            <a:ext cx="4815381" cy="47091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292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8D99AE"/>
                </a:solidFill>
                <a:latin typeface="Calibri"/>
              </a:rPr>
              <a:t>Bank Churn  ·  Data Analyst Program, Hebrew University of Jerusalem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11535" y="6510528"/>
            <a:ext cx="822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 i="0">
                <a:solidFill>
                  <a:srgbClr val="8D99AE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>
                <a:solidFill>
                  <a:srgbClr val="2A9D8F"/>
                </a:solidFill>
                <a:latin typeface="Calibri"/>
              </a:rPr>
              <a:t>DEEP DIVE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Insight 1 — The Product Paradox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5943600" cy="4297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03_produc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741322"/>
            <a:ext cx="5760720" cy="35582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75120" y="1554480"/>
            <a:ext cx="4937760" cy="4206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8000"/>
              </a:lnSpc>
              <a:spcAft>
                <a:spcPts val="1200"/>
              </a:spcAft>
            </a:pPr>
            <a:r>
              <a:rPr sz="1450" b="1" i="0">
                <a:solidFill>
                  <a:srgbClr val="2A9D8F"/>
                </a:solidFill>
                <a:latin typeface="Calibri"/>
              </a:rPr>
              <a:t>▸ </a:t>
            </a:r>
            <a:r>
              <a:rPr sz="1450" b="1" i="0">
                <a:solidFill>
                  <a:srgbClr val="1F3A5F"/>
                </a:solidFill>
                <a:latin typeface="Calibri"/>
              </a:rPr>
              <a:t>2 products is the sweet spot </a:t>
            </a:r>
            <a:r>
              <a:rPr sz="1450" b="0" i="0">
                <a:solidFill>
                  <a:srgbClr val="2B2B2B"/>
                </a:solidFill>
                <a:latin typeface="Calibri"/>
              </a:rPr>
              <a:t>— just 7.6% churn. These customers are engaged and sticky.</a:t>
            </a:r>
          </a:p>
          <a:p>
            <a:pPr>
              <a:lnSpc>
                <a:spcPct val="108000"/>
              </a:lnSpc>
              <a:spcAft>
                <a:spcPts val="1200"/>
              </a:spcAft>
            </a:pPr>
            <a:r>
              <a:rPr sz="1450" b="1" i="0">
                <a:solidFill>
                  <a:srgbClr val="2A9D8F"/>
                </a:solidFill>
                <a:latin typeface="Calibri"/>
              </a:rPr>
              <a:t>▸ </a:t>
            </a:r>
            <a:r>
              <a:rPr sz="1450" b="1" i="0">
                <a:solidFill>
                  <a:srgbClr val="1F3A5F"/>
                </a:solidFill>
                <a:latin typeface="Calibri"/>
              </a:rPr>
              <a:t>3–4 products = near-certain exit </a:t>
            </a:r>
            <a:r>
              <a:rPr sz="1450" b="0" i="0">
                <a:solidFill>
                  <a:srgbClr val="2B2B2B"/>
                </a:solidFill>
                <a:latin typeface="Calibri"/>
              </a:rPr>
              <a:t>— 83% and 100% churn. The 326 customers here are almost all gone.</a:t>
            </a:r>
          </a:p>
          <a:p>
            <a:pPr>
              <a:lnSpc>
                <a:spcPct val="108000"/>
              </a:lnSpc>
              <a:spcAft>
                <a:spcPts val="1200"/>
              </a:spcAft>
            </a:pPr>
            <a:r>
              <a:rPr sz="1450" b="1" i="0">
                <a:solidFill>
                  <a:srgbClr val="2A9D8F"/>
                </a:solidFill>
                <a:latin typeface="Calibri"/>
              </a:rPr>
              <a:t>▸ </a:t>
            </a:r>
            <a:r>
              <a:rPr sz="1450" b="1" i="0">
                <a:solidFill>
                  <a:srgbClr val="1F3A5F"/>
                </a:solidFill>
                <a:latin typeface="Calibri"/>
              </a:rPr>
              <a:t>Half the base (51%) holds a single product </a:t>
            </a:r>
            <a:r>
              <a:rPr sz="1450" b="0" i="0">
                <a:solidFill>
                  <a:srgbClr val="2B2B2B"/>
                </a:solidFill>
                <a:latin typeface="Calibri"/>
              </a:rPr>
              <a:t>and churns at 27.7%.</a:t>
            </a:r>
          </a:p>
          <a:p>
            <a:pPr>
              <a:lnSpc>
                <a:spcPct val="108000"/>
              </a:lnSpc>
              <a:spcAft>
                <a:spcPts val="1200"/>
              </a:spcAft>
            </a:pPr>
            <a:r>
              <a:rPr sz="1450" b="1" i="0">
                <a:solidFill>
                  <a:srgbClr val="2A9D8F"/>
                </a:solidFill>
                <a:latin typeface="Calibri"/>
              </a:rPr>
              <a:t>▸ </a:t>
            </a:r>
            <a:r>
              <a:rPr sz="1450" b="1" i="0">
                <a:solidFill>
                  <a:srgbClr val="1F3A5F"/>
                </a:solidFill>
                <a:latin typeface="Calibri"/>
              </a:rPr>
              <a:t>Read: </a:t>
            </a:r>
            <a:r>
              <a:rPr sz="1450" b="0" i="0">
                <a:solidFill>
                  <a:srgbClr val="2B2B2B"/>
                </a:solidFill>
                <a:latin typeface="Calibri"/>
              </a:rPr>
              <a:t>piling products onto unhappy customers backfires; the goal is the right second product, not more products.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75120" y="5074920"/>
            <a:ext cx="4937760" cy="822960"/>
          </a:xfrm>
          <a:prstGeom prst="roundRect">
            <a:avLst>
              <a:gd name="adj" fmla="val 6000"/>
            </a:avLst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675120" y="5074920"/>
            <a:ext cx="91440" cy="822960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931152" y="5184648"/>
            <a:ext cx="4572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 i="0">
                <a:solidFill>
                  <a:srgbClr val="2A9D8F"/>
                </a:solidFill>
                <a:latin typeface="Calibri"/>
              </a:rPr>
              <a:t>1 → 2 products</a:t>
            </a:r>
          </a:p>
          <a:p>
            <a:pPr>
              <a:spcBef>
                <a:spcPts val="200"/>
              </a:spcBef>
            </a:pPr>
            <a:r>
              <a:rPr sz="1250" b="0" i="0">
                <a:solidFill>
                  <a:srgbClr val="2B2B2B"/>
                </a:solidFill>
                <a:latin typeface="Calibri"/>
              </a:rPr>
              <a:t>moving single-product customers to two is the biggest retention prize.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8D99AE"/>
                </a:solidFill>
                <a:latin typeface="Calibri"/>
              </a:rPr>
              <a:t>Bank Churn  ·  Data Analyst Program, Hebrew University of Jerusalem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11535" y="6510528"/>
            <a:ext cx="822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 i="0">
                <a:solidFill>
                  <a:srgbClr val="8D99AE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>
                <a:solidFill>
                  <a:srgbClr val="2A9D8F"/>
                </a:solidFill>
                <a:latin typeface="Calibri"/>
              </a:rPr>
              <a:t>DEEP DIVE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Insight 2 — Germany &amp; the Deposit Drain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371600"/>
            <a:ext cx="5623560" cy="3657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02_geograph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521006"/>
            <a:ext cx="5440680" cy="3358787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172200" y="1371600"/>
            <a:ext cx="5532120" cy="3657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06_balance_at_ris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640" y="1550634"/>
            <a:ext cx="5349240" cy="3299531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457200" y="5212080"/>
            <a:ext cx="11247120" cy="1051560"/>
          </a:xfrm>
          <a:prstGeom prst="roundRect">
            <a:avLst>
              <a:gd name="adj" fmla="val 6000"/>
            </a:avLst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57200" y="5212080"/>
            <a:ext cx="91440" cy="1051560"/>
          </a:xfrm>
          <a:prstGeom prst="rect">
            <a:avLst/>
          </a:prstGeom>
          <a:solidFill>
            <a:srgbClr val="E63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3232" y="5321808"/>
            <a:ext cx="1088136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 i="0">
                <a:solidFill>
                  <a:srgbClr val="E63946"/>
                </a:solidFill>
                <a:latin typeface="Calibri"/>
              </a:rPr>
              <a:t>Germany: 32% churn · €120k avg balance · €98M walking out the door</a:t>
            </a:r>
          </a:p>
          <a:p>
            <a:pPr>
              <a:spcBef>
                <a:spcPts val="200"/>
              </a:spcBef>
            </a:pPr>
            <a:r>
              <a:rPr sz="1250" b="0" i="0">
                <a:solidFill>
                  <a:srgbClr val="2B2B2B"/>
                </a:solidFill>
                <a:latin typeface="Calibri"/>
              </a:rPr>
              <a:t>Germany churns at twice the rate of France &amp; Spain, yet holds ~2× the average balance — so it is both our biggest leak and our most valuable one. Priority market #1.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8D99AE"/>
                </a:solidFill>
                <a:latin typeface="Calibri"/>
              </a:rPr>
              <a:t>Bank Churn  ·  Data Analyst Program, Hebrew University of Jerusalem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11535" y="6510528"/>
            <a:ext cx="822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 i="0">
                <a:solidFill>
                  <a:srgbClr val="8D99AE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09728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>
                <a:solidFill>
                  <a:srgbClr val="2A9D8F"/>
                </a:solidFill>
                <a:latin typeface="Calibri"/>
              </a:rPr>
              <a:t>DEEP DIVE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65760"/>
            <a:ext cx="1115568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Calibri"/>
              </a:rPr>
              <a:t>Insight 3 — Age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1371600"/>
            <a:ext cx="5623560" cy="35661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04_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474402"/>
            <a:ext cx="5440680" cy="336055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172200" y="1371600"/>
            <a:ext cx="5532120" cy="35661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solidFill>
              <a:srgbClr val="EEF2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05_activity_gend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20" y="2017022"/>
            <a:ext cx="5440680" cy="227531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457200" y="5120640"/>
            <a:ext cx="11247120" cy="1097280"/>
          </a:xfrm>
          <a:prstGeom prst="roundRect">
            <a:avLst>
              <a:gd name="adj" fmla="val 6000"/>
            </a:avLst>
          </a:prstGeom>
          <a:solidFill>
            <a:srgbClr val="EEF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57200" y="5120640"/>
            <a:ext cx="91440" cy="1097280"/>
          </a:xfrm>
          <a:prstGeom prst="rect">
            <a:avLst/>
          </a:prstGeom>
          <a:solidFill>
            <a:srgbClr val="E639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3232" y="5230368"/>
            <a:ext cx="1088136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 i="0">
                <a:solidFill>
                  <a:srgbClr val="E63946"/>
                </a:solidFill>
                <a:latin typeface="Calibri"/>
              </a:rPr>
              <a:t>2,521 customers are BOTH inactive and single-product — and 37% of them churn</a:t>
            </a:r>
          </a:p>
          <a:p>
            <a:pPr>
              <a:spcBef>
                <a:spcPts val="200"/>
              </a:spcBef>
            </a:pPr>
            <a:r>
              <a:rPr sz="1250" b="0" i="0">
                <a:solidFill>
                  <a:srgbClr val="2B2B2B"/>
                </a:solidFill>
                <a:latin typeface="Calibri"/>
              </a:rPr>
              <a:t>Age 51–60 churns at 56%; inactive members at 27% (vs 14% active); women at 25% (vs 17%). The inactive + single-product overlap is the single most actionable at-risk segment.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8D99AE"/>
                </a:solidFill>
                <a:latin typeface="Calibri"/>
              </a:rPr>
              <a:t>Bank Churn  ·  Data Analyst Program, Hebrew University of Jerusalem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11535" y="6510528"/>
            <a:ext cx="822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 i="0">
                <a:solidFill>
                  <a:srgbClr val="8D99AE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